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33"/>
  </p:notesMasterIdLst>
  <p:sldIdLst>
    <p:sldId id="257" r:id="rId2"/>
    <p:sldId id="258" r:id="rId3"/>
    <p:sldId id="317" r:id="rId4"/>
    <p:sldId id="260" r:id="rId5"/>
    <p:sldId id="318" r:id="rId6"/>
    <p:sldId id="261" r:id="rId7"/>
    <p:sldId id="322" r:id="rId8"/>
    <p:sldId id="292" r:id="rId9"/>
    <p:sldId id="319" r:id="rId10"/>
    <p:sldId id="290" r:id="rId11"/>
    <p:sldId id="298" r:id="rId12"/>
    <p:sldId id="325" r:id="rId13"/>
    <p:sldId id="289" r:id="rId14"/>
    <p:sldId id="304" r:id="rId15"/>
    <p:sldId id="288" r:id="rId16"/>
    <p:sldId id="305" r:id="rId17"/>
    <p:sldId id="306" r:id="rId18"/>
    <p:sldId id="307" r:id="rId19"/>
    <p:sldId id="308" r:id="rId20"/>
    <p:sldId id="294" r:id="rId21"/>
    <p:sldId id="303" r:id="rId22"/>
    <p:sldId id="309" r:id="rId23"/>
    <p:sldId id="310" r:id="rId24"/>
    <p:sldId id="311" r:id="rId25"/>
    <p:sldId id="324" r:id="rId26"/>
    <p:sldId id="323" r:id="rId27"/>
    <p:sldId id="313" r:id="rId28"/>
    <p:sldId id="296" r:id="rId29"/>
    <p:sldId id="314" r:id="rId30"/>
    <p:sldId id="315" r:id="rId31"/>
    <p:sldId id="284" r:id="rId3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660"/>
  </p:normalViewPr>
  <p:slideViewPr>
    <p:cSldViewPr>
      <p:cViewPr varScale="1">
        <p:scale>
          <a:sx n="91" d="100"/>
          <a:sy n="91" d="100"/>
        </p:scale>
        <p:origin x="-9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DAD4EC5-F4A9-4D73-819F-4ED1340D6CD4}" type="datetimeFigureOut">
              <a:rPr lang="de-DE"/>
              <a:pPr>
                <a:defRPr/>
              </a:pPr>
              <a:t>20.10.2015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D694F8-4787-40DB-9C5D-1B50946A18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DE" smtClean="0"/>
          </a:p>
        </p:txBody>
      </p:sp>
      <p:sp>
        <p:nvSpPr>
          <p:cNvPr id="337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3B55A6-4042-4A59-A0B4-337FF959F674}" type="slidenum">
              <a:rPr lang="de-DE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5DD11-9A7C-48E8-BD35-C88505B3802D}" type="datetimeFigureOut">
              <a:rPr lang="de-DE"/>
              <a:pPr>
                <a:defRPr/>
              </a:pPr>
              <a:t>20.10.2015</a:t>
            </a:fld>
            <a:endParaRPr lang="de-DE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234EA-1A7C-404E-B335-F382B88A57A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864A4-127B-4C82-B9CC-8830586712EA}" type="datetimeFigureOut">
              <a:rPr lang="de-DE"/>
              <a:pPr>
                <a:defRPr/>
              </a:pPr>
              <a:t>20.10.2015</a:t>
            </a:fld>
            <a:endParaRPr lang="de-D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E7ECD-5D4A-48CD-9F15-821CAC4780F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F81D-A0DD-4779-9157-1CC5208E2961}" type="datetimeFigureOut">
              <a:rPr lang="de-DE"/>
              <a:pPr>
                <a:defRPr/>
              </a:pPr>
              <a:t>20.10.2015</a:t>
            </a:fld>
            <a:endParaRPr lang="de-D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75AE1-5E69-41ED-9D31-5874D5063F7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0933A-6520-4286-B4B8-F7AC6598FE44}" type="datetimeFigureOut">
              <a:rPr lang="de-DE"/>
              <a:pPr>
                <a:defRPr/>
              </a:pPr>
              <a:t>20.10.2015</a:t>
            </a:fld>
            <a:endParaRPr lang="de-DE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28450-2A06-4000-9424-3C8263B007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0E462-09A4-436A-9E19-0029E90E0E64}" type="datetimeFigureOut">
              <a:rPr lang="de-DE"/>
              <a:pPr>
                <a:defRPr/>
              </a:pPr>
              <a:t>20.10.2015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6131D-BBF3-49AA-BDC2-0882FB628B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63B53-05FE-4B02-965F-7EF9BEC3F057}" type="datetimeFigureOut">
              <a:rPr lang="de-DE"/>
              <a:pPr>
                <a:defRPr/>
              </a:pPr>
              <a:t>20.10.2015</a:t>
            </a:fld>
            <a:endParaRPr lang="de-DE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357D3-31BA-445A-AF33-ACC422E47A0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892CE-738D-4FB4-83E7-1D560035D496}" type="datetimeFigureOut">
              <a:rPr lang="de-DE"/>
              <a:pPr>
                <a:defRPr/>
              </a:pPr>
              <a:t>20.10.2015</a:t>
            </a:fld>
            <a:endParaRPr lang="de-DE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866D5-BAE6-4465-879C-5C857C3ECFC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AD431-2CE5-47C0-8A27-0BE94FC1F434}" type="datetimeFigureOut">
              <a:rPr lang="de-DE"/>
              <a:pPr>
                <a:defRPr/>
              </a:pPr>
              <a:t>20.10.2015</a:t>
            </a:fld>
            <a:endParaRPr lang="de-DE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A80A7-B7B0-43A5-94B6-3112B3882D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892E3-3B22-4D59-9822-EF7C7C130BEB}" type="datetimeFigureOut">
              <a:rPr lang="de-DE"/>
              <a:pPr>
                <a:defRPr/>
              </a:pPr>
              <a:t>20.10.2015</a:t>
            </a:fld>
            <a:endParaRPr lang="de-DE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6AE7A-8153-4A59-BE33-BFF0C1BCB91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4ACF-4760-4725-A655-DF6B080ABC38}" type="datetimeFigureOut">
              <a:rPr lang="de-DE"/>
              <a:pPr>
                <a:defRPr/>
              </a:pPr>
              <a:t>20.10.2015</a:t>
            </a:fld>
            <a:endParaRPr lang="de-DE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0E0E7-A58C-4AA1-9518-5E7C509343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951A-624F-41F8-AD11-82D93BDDDD23}" type="datetimeFigureOut">
              <a:rPr lang="de-DE"/>
              <a:pPr>
                <a:defRPr/>
              </a:pPr>
              <a:t>20.10.2015</a:t>
            </a:fld>
            <a:endParaRPr lang="de-D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75522-7424-4E76-9A71-5FC1ACFE4EA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1D4BDC-EFA0-487B-A972-C7394E4B7B83}" type="datetimeFigureOut">
              <a:rPr lang="de-DE"/>
              <a:pPr>
                <a:defRPr/>
              </a:pPr>
              <a:t>20.10.2015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744C52-1E43-4E2F-86D0-AC0F157EBD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8" r:id="rId1"/>
    <p:sldLayoutId id="2147484060" r:id="rId2"/>
    <p:sldLayoutId id="2147484069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70" r:id="rId9"/>
    <p:sldLayoutId id="2147484066" r:id="rId10"/>
    <p:sldLayoutId id="2147484067" r:id="rId11"/>
  </p:sldLayoutIdLst>
  <p:transition spd="slow">
    <p:cover/>
  </p:transition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	</a:t>
            </a:r>
            <a:r>
              <a:rPr lang="de-DE" smtClean="0">
                <a:latin typeface="Arial" charset="0"/>
                <a:cs typeface="Arial" charset="0"/>
              </a:rPr>
              <a:t>  </a:t>
            </a:r>
            <a:r>
              <a:rPr lang="de-DE" sz="4400" smtClean="0">
                <a:latin typeface="Arial" charset="0"/>
                <a:cs typeface="Arial" charset="0"/>
              </a:rPr>
              <a:t>Mitarbeitermotivation</a:t>
            </a:r>
          </a:p>
        </p:txBody>
      </p:sp>
      <p:pic>
        <p:nvPicPr>
          <p:cNvPr id="14338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59113" y="2997200"/>
            <a:ext cx="2600325" cy="1752600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 smtClean="0"/>
              <a:t>  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>
                <a:latin typeface="Arial" charset="0"/>
                <a:cs typeface="Arial" charset="0"/>
              </a:rPr>
              <a:t>Steffen Kirchner(Autor, Redner und Mentalcoach) nennt uns 5 Erfolgsfaktoren:</a:t>
            </a:r>
          </a:p>
          <a:p>
            <a:pPr algn="just"/>
            <a:r>
              <a:rPr lang="de-DE" b="1" smtClean="0">
                <a:latin typeface="Arial" charset="0"/>
                <a:cs typeface="Arial" charset="0"/>
              </a:rPr>
              <a:t>Erfolgsfaktor 1: Respekt</a:t>
            </a:r>
          </a:p>
          <a:p>
            <a:pPr algn="just"/>
            <a:r>
              <a:rPr lang="de-DE" smtClean="0">
                <a:latin typeface="Arial" charset="0"/>
                <a:cs typeface="Arial" charset="0"/>
              </a:rPr>
              <a:t>Persönlichkeit / Wertschätzung / Respekt</a:t>
            </a:r>
          </a:p>
          <a:p>
            <a:pPr algn="just"/>
            <a:r>
              <a:rPr lang="de-DE" b="1" smtClean="0">
                <a:latin typeface="Arial" charset="0"/>
                <a:cs typeface="Arial" charset="0"/>
              </a:rPr>
              <a:t>Erfolgsfaktor 2: Freude / Spaß</a:t>
            </a:r>
          </a:p>
          <a:p>
            <a:pPr algn="just"/>
            <a:r>
              <a:rPr lang="de-DE" smtClean="0">
                <a:latin typeface="Arial" charset="0"/>
                <a:cs typeface="Arial" charset="0"/>
              </a:rPr>
              <a:t>Freude / Spaß / positive Begeisterung</a:t>
            </a:r>
          </a:p>
          <a:p>
            <a:pPr algn="just"/>
            <a:r>
              <a:rPr lang="de-DE" b="1" smtClean="0">
                <a:latin typeface="Arial" charset="0"/>
                <a:cs typeface="Arial" charset="0"/>
              </a:rPr>
              <a:t>Erfolgsfaktor 3: Freiheit</a:t>
            </a:r>
          </a:p>
          <a:p>
            <a:r>
              <a:rPr lang="de-DE" smtClean="0">
                <a:latin typeface="Arial" charset="0"/>
                <a:cs typeface="Arial" charset="0"/>
              </a:rPr>
              <a:t>Entfalten / pers.Freiheit / Gestaltungsmöglichkeiten</a:t>
            </a:r>
          </a:p>
          <a:p>
            <a:endParaRPr lang="de-DE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smtClean="0">
                <a:latin typeface="Arial" charset="0"/>
                <a:cs typeface="Arial" charset="0"/>
              </a:rPr>
              <a:t>Erfolgsfaktor 4: Selbstbewusstsein</a:t>
            </a:r>
          </a:p>
          <a:p>
            <a:r>
              <a:rPr lang="de-DE" smtClean="0">
                <a:latin typeface="Arial" charset="0"/>
                <a:cs typeface="Arial" charset="0"/>
              </a:rPr>
              <a:t>Input bestimmt den Output.</a:t>
            </a:r>
          </a:p>
          <a:p>
            <a:r>
              <a:rPr lang="de-DE" b="1" smtClean="0">
                <a:latin typeface="Arial" charset="0"/>
                <a:cs typeface="Arial" charset="0"/>
              </a:rPr>
              <a:t>Erfolgsfaktor 5: Fehler-Toleranz</a:t>
            </a:r>
          </a:p>
          <a:p>
            <a:r>
              <a:rPr lang="de-DE" smtClean="0">
                <a:latin typeface="Arial" charset="0"/>
                <a:cs typeface="Arial" charset="0"/>
              </a:rPr>
              <a:t>konstruktiver Umgang mit Fehlern.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de-DE" smtClean="0">
                <a:latin typeface="Arial" charset="0"/>
                <a:cs typeface="Arial" charset="0"/>
              </a:rPr>
              <a:t>Respekt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de-DE" smtClean="0">
                <a:latin typeface="Arial" charset="0"/>
                <a:cs typeface="Arial" charset="0"/>
              </a:rPr>
              <a:t>Freude / Spaß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de-DE" smtClean="0">
                <a:latin typeface="Arial" charset="0"/>
                <a:cs typeface="Arial" charset="0"/>
              </a:rPr>
              <a:t>Freiheit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de-DE" smtClean="0">
                <a:latin typeface="Arial" charset="0"/>
                <a:cs typeface="Arial" charset="0"/>
              </a:rPr>
              <a:t>Selbstbewusstsein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de-DE" smtClean="0">
                <a:latin typeface="Arial" charset="0"/>
                <a:cs typeface="Arial" charset="0"/>
              </a:rPr>
              <a:t>Fehler-Toleranz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/>
              <a:t> </a:t>
            </a:r>
            <a:r>
              <a:rPr lang="de-DE" b="1" dirty="0" smtClean="0"/>
              <a:t>                </a:t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 smtClean="0"/>
              <a:t> </a:t>
            </a:r>
            <a:br>
              <a:rPr lang="de-DE" b="1" dirty="0" smtClean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b="1" dirty="0"/>
              <a:t/>
            </a:r>
            <a:br>
              <a:rPr lang="de-DE" b="1" dirty="0"/>
            </a:br>
            <a:r>
              <a:rPr lang="de-DE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Führungsstile</a:t>
            </a:r>
            <a:endParaRPr lang="de-DE" sz="4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>
                <a:latin typeface="Arial" charset="0"/>
                <a:cs typeface="Arial" charset="0"/>
              </a:rPr>
              <a:t>Kurt Lewin (1890-1947)</a:t>
            </a:r>
          </a:p>
          <a:p>
            <a:endParaRPr lang="de-DE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2703513"/>
            <a:ext cx="2141538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1663" y="2716213"/>
            <a:ext cx="2235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4652963"/>
            <a:ext cx="19431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smtClean="0">
                <a:latin typeface="Arial" charset="0"/>
                <a:cs typeface="Arial" charset="0"/>
              </a:rPr>
              <a:t>Führungsstil verbessern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sz="2500" smtClean="0">
                <a:latin typeface="Arial" charset="0"/>
                <a:cs typeface="Arial" charset="0"/>
              </a:rPr>
              <a:t>Die Firma Zeitblüten (Experten für Arbeitsmethodik) nennt uns 15 Punkte:</a:t>
            </a:r>
          </a:p>
          <a:p>
            <a:pPr algn="just"/>
            <a:r>
              <a:rPr lang="de-DE" sz="2500" smtClean="0">
                <a:latin typeface="Arial" charset="0"/>
                <a:cs typeface="Arial" charset="0"/>
              </a:rPr>
              <a:t>Vorbildwirkung (gegenüber den Mitarbeitern)</a:t>
            </a:r>
          </a:p>
          <a:p>
            <a:pPr algn="just"/>
            <a:r>
              <a:rPr lang="de-DE" sz="2500" smtClean="0">
                <a:latin typeface="Arial" charset="0"/>
                <a:cs typeface="Arial" charset="0"/>
              </a:rPr>
              <a:t>konstruktive Kritik (ohne bloßzustellen z. B. kritisieren vor anderen Kollegen, verletzende Kritik)</a:t>
            </a:r>
          </a:p>
          <a:p>
            <a:pPr algn="just"/>
            <a:r>
              <a:rPr lang="de-DE" sz="2500" smtClean="0">
                <a:latin typeface="Arial" charset="0"/>
                <a:cs typeface="Arial" charset="0"/>
              </a:rPr>
              <a:t>Ich trage aktiv dazu bei: </a:t>
            </a:r>
          </a:p>
          <a:p>
            <a:pPr algn="just"/>
            <a:r>
              <a:rPr lang="de-DE" sz="2500" smtClean="0">
                <a:latin typeface="Arial" charset="0"/>
                <a:cs typeface="Arial" charset="0"/>
              </a:rPr>
              <a:t>Konflikte und Probleme gelöst werden.</a:t>
            </a:r>
          </a:p>
          <a:p>
            <a:pPr algn="just"/>
            <a:r>
              <a:rPr lang="de-DE" sz="2500" smtClean="0">
                <a:latin typeface="Arial" charset="0"/>
                <a:cs typeface="Arial" charset="0"/>
              </a:rPr>
              <a:t>Mir ist bewusst, dass Konflikte und Fehler auch Wegbereiter für Veränderungen und Verbesserungen sein können.</a:t>
            </a:r>
          </a:p>
          <a:p>
            <a:endParaRPr lang="de-DE" sz="5100" smtClean="0"/>
          </a:p>
          <a:p>
            <a:endParaRPr lang="de-DE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4400" smtClean="0">
              <a:latin typeface="Arial" charset="0"/>
              <a:cs typeface="Arial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smtClean="0">
                <a:latin typeface="Arial" charset="0"/>
                <a:cs typeface="Arial" charset="0"/>
              </a:rPr>
              <a:t>Ulrich Grannemann von der Firma </a:t>
            </a:r>
            <a:r>
              <a:rPr lang="de-DE" b="1" smtClean="0">
                <a:latin typeface="Arial" charset="0"/>
                <a:cs typeface="Arial" charset="0"/>
              </a:rPr>
              <a:t>„</a:t>
            </a:r>
            <a:r>
              <a:rPr lang="de-DE" smtClean="0">
                <a:latin typeface="Arial" charset="0"/>
                <a:cs typeface="Arial" charset="0"/>
              </a:rPr>
              <a:t>Leadion G+P Unternehmensberater</a:t>
            </a:r>
            <a:r>
              <a:rPr lang="de-DE" b="1" smtClean="0">
                <a:latin typeface="Arial" charset="0"/>
                <a:cs typeface="Arial" charset="0"/>
              </a:rPr>
              <a:t>:“</a:t>
            </a:r>
          </a:p>
          <a:p>
            <a:pPr algn="just"/>
            <a:r>
              <a:rPr lang="de-DE" b="1" i="1" smtClean="0">
                <a:latin typeface="Arial" charset="0"/>
                <a:cs typeface="Arial" charset="0"/>
              </a:rPr>
              <a:t>„</a:t>
            </a:r>
            <a:r>
              <a:rPr lang="de-DE" smtClean="0">
                <a:latin typeface="Arial" charset="0"/>
                <a:cs typeface="Arial" charset="0"/>
              </a:rPr>
              <a:t>Unsere Aufgabe ist es, Mitarbeitern zu helfen, erfolgreich zu sein.“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Persönlichkeiten erkennen/fördern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Menschenkenntnis: </a:t>
            </a:r>
            <a:r>
              <a:rPr lang="de-DE" dirty="0" smtClean="0"/>
              <a:t>„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Diese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Fähigkeit hab’ ich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nicht.“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ann man lernen.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akzeptieren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dass die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Menschen verschieden sind.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dirty="0" smtClean="0"/>
              <a:t>                                   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dirty="0"/>
              <a:t> </a:t>
            </a:r>
            <a:r>
              <a:rPr lang="de-DE" dirty="0" smtClean="0"/>
              <a:t>                     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drei Grundtypen: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Dynamiker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Logiker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Emphatiker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063" y="3933825"/>
            <a:ext cx="1584325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                </a:t>
            </a:r>
            <a:r>
              <a:rPr lang="de-DE" sz="4400" smtClean="0">
                <a:latin typeface="Arial" charset="0"/>
                <a:cs typeface="Arial" charset="0"/>
              </a:rPr>
              <a:t>Der Dynamiker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Grundbedürfnis: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„Action“ in alles Lebenslagen.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will was erleben / bewegen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beruflich und privat.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Sprache: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kommt schnell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auf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den  Punkt.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edet nicht um den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heißen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Brei / wenig Gefühl.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Schwächen: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kommt schwer zu Ruhe.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Hilfe: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rechtes 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Maß an 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Engagement.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„wenig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" Einsatz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„viel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Wirkung.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908050"/>
            <a:ext cx="2084387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                  </a:t>
            </a:r>
            <a:r>
              <a:rPr lang="de-DE" sz="4400" smtClean="0">
                <a:latin typeface="Arial" charset="0"/>
                <a:cs typeface="Arial" charset="0"/>
              </a:rPr>
              <a:t>Der Logiker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879600"/>
            <a:ext cx="8229600" cy="4387850"/>
          </a:xfrm>
        </p:spPr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Grundbedürfnis: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Organisator in allen Lebenslagen.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sehr strukturiert / wägt 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Risiken und Chancen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ab.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egelmäßiges Feedback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Sprache</a:t>
            </a:r>
            <a:r>
              <a:rPr lang="de-DE" sz="25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de-DE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informativen 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Kommunikationskanal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Sachlich / präzise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Schwäche: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Tendenz zur Kontrolle </a:t>
            </a:r>
            <a:endParaRPr lang="de-D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Hilfe: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regelmäßiges Feedback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 seiner Arbeit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725488"/>
            <a:ext cx="16573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            </a:t>
            </a:r>
            <a:r>
              <a:rPr lang="de-DE" sz="4400" smtClean="0">
                <a:latin typeface="Arial" charset="0"/>
                <a:cs typeface="Arial" charset="0"/>
              </a:rPr>
              <a:t>Der Emphatiker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819275"/>
            <a:ext cx="8229600" cy="4389438"/>
          </a:xfrm>
        </p:spPr>
        <p:txBody>
          <a:bodyPr>
            <a:no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Grundbedürfnis: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 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Person/Anregung der Sinne.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Sprache:</a:t>
            </a:r>
            <a:r>
              <a:rPr lang="de-DE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5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möchte auf 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dem fürsorglichen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Kanal angesprochen 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werden.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Warmherzige,anerkennende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Worte)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Schwäche: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Negativen Stress / versucht es allen 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recht zu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machen. (Flüchtigkeitsfehler)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Hilfe: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Anerkennung </a:t>
            </a:r>
            <a:r>
              <a:rPr lang="de-DE" sz="2500" dirty="0">
                <a:latin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Stressmanagement</a:t>
            </a:r>
            <a:endParaRPr lang="de-DE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692150"/>
            <a:ext cx="158432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smtClean="0">
                <a:latin typeface="Arial" charset="0"/>
                <a:cs typeface="Arial" charset="0"/>
              </a:rPr>
              <a:t>Zu mir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de-DE" smtClean="0"/>
              <a:t>                           </a:t>
            </a:r>
            <a:r>
              <a:rPr lang="de-DE" smtClean="0">
                <a:latin typeface="Arial" charset="0"/>
                <a:cs typeface="Arial" charset="0"/>
              </a:rPr>
              <a:t>Frank Hasler</a:t>
            </a:r>
          </a:p>
          <a:p>
            <a:pPr marL="0" indent="0">
              <a:buFont typeface="Wingdings 2" pitchFamily="18" charset="2"/>
              <a:buNone/>
            </a:pPr>
            <a:r>
              <a:rPr lang="de-DE" smtClean="0">
                <a:latin typeface="Arial" charset="0"/>
                <a:cs typeface="Arial" charset="0"/>
              </a:rPr>
              <a:t>                        Psychologischer Berater / pers.Coach </a:t>
            </a:r>
          </a:p>
          <a:p>
            <a:pPr marL="0" indent="0">
              <a:buFont typeface="Wingdings 2" pitchFamily="18" charset="2"/>
              <a:buNone/>
            </a:pPr>
            <a:r>
              <a:rPr lang="de-DE" smtClean="0">
                <a:latin typeface="Arial" charset="0"/>
                <a:cs typeface="Arial" charset="0"/>
              </a:rPr>
              <a:t>                        Beratung / Coaching / Schulung 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989138"/>
            <a:ext cx="1919287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2565400"/>
            <a:ext cx="3873500" cy="2413000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smtClean="0">
                <a:latin typeface="Arial" charset="0"/>
                <a:cs typeface="Arial" charset="0"/>
              </a:rPr>
              <a:t>Die Regeln der Kommunikation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Elisabeth Feuersenger, Dozentin für Psychologie: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„Kommunikation finden dann statt, wenn Angebot und Annahme im gleichen Kanal erfolgen.“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irektiv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informativ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führsorglich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de-DE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de-DE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de-DE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smtClean="0">
                <a:latin typeface="Arial" charset="0"/>
                <a:cs typeface="Arial" charset="0"/>
              </a:rPr>
              <a:t>direktiv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Befielt / gibt Anweisungen.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Kenntnisnahme und Umsetzung.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Beispiel: Bitte bringen sie mir die Entwürfe am Donnerstag vor 16Uhr.(Angebot)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Ok das werde ich schaffen!(Annahme) 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ositive Anweisungen sind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sachdienlich / problemlösend.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221163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smtClean="0">
                <a:latin typeface="Arial" charset="0"/>
                <a:cs typeface="Arial" charset="0"/>
              </a:rPr>
              <a:t>		informativ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Informationen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Beispiele: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ie viel kostet das? (Angebot)                    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3,20€ (Annahme)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Wir brechen um 15:20 Uhr auf.(Angebot)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Ok! (Annahme)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836613"/>
            <a:ext cx="1827212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smtClean="0">
                <a:latin typeface="Arial" charset="0"/>
                <a:cs typeface="Arial" charset="0"/>
              </a:rPr>
              <a:t>fürsorglich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Unterstützung und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ürsorge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Beispiel: „Du hast bestimmt Appetit. Ich hole uns eine leckere Kleinigkeit.“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Danke das ist lieb!(Annahme)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989138"/>
            <a:ext cx="2847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smtClean="0">
                <a:latin typeface="Arial" charset="0"/>
                <a:cs typeface="Arial" charset="0"/>
              </a:rPr>
              <a:t>Feedbackregeln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76600" y="2852738"/>
            <a:ext cx="2640013" cy="2095500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el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533900"/>
          </a:xfrm>
        </p:spPr>
        <p:txBody>
          <a:bodyPr/>
          <a:lstStyle/>
          <a:p>
            <a:r>
              <a:rPr lang="de-DE" sz="2500" b="1" smtClean="0">
                <a:latin typeface="Arial" charset="0"/>
                <a:cs typeface="Arial" charset="0"/>
              </a:rPr>
              <a:t>Mehr als nur ein Gutfühl-Faktor</a:t>
            </a:r>
            <a:r>
              <a:rPr lang="de-DE" sz="2500" smtClean="0">
                <a:latin typeface="Arial" charset="0"/>
                <a:cs typeface="Arial" charset="0"/>
              </a:rPr>
              <a:t>.</a:t>
            </a:r>
          </a:p>
          <a:p>
            <a:r>
              <a:rPr lang="de-DE" sz="2500" smtClean="0">
                <a:latin typeface="Arial" charset="0"/>
                <a:cs typeface="Arial" charset="0"/>
              </a:rPr>
              <a:t>Lob ist mehr als nur ein Werkzeug, um Menschen ein gutes Gefühl zu geben.</a:t>
            </a:r>
          </a:p>
          <a:p>
            <a:r>
              <a:rPr lang="de-DE" sz="2500" b="1" smtClean="0">
                <a:latin typeface="Arial" charset="0"/>
                <a:cs typeface="Arial" charset="0"/>
              </a:rPr>
              <a:t>Stärken sind nicht jedem gleichermaßen bewusst.</a:t>
            </a:r>
            <a:endParaRPr lang="de-DE" sz="2500" smtClean="0">
              <a:latin typeface="Arial" charset="0"/>
              <a:cs typeface="Arial" charset="0"/>
            </a:endParaRPr>
          </a:p>
          <a:p>
            <a:r>
              <a:rPr lang="de-DE" sz="2500" smtClean="0">
                <a:latin typeface="Arial" charset="0"/>
                <a:cs typeface="Arial" charset="0"/>
              </a:rPr>
              <a:t>Stärken auch dem offensichtlich sind, der sie besitzt. genauso schwierig sein, ihre Stärken zu sehen wie ihre Schwächen wahrzunehmen.</a:t>
            </a:r>
          </a:p>
          <a:p>
            <a:r>
              <a:rPr lang="de-DE" sz="2500" b="1" smtClean="0">
                <a:latin typeface="Arial" charset="0"/>
                <a:cs typeface="Arial" charset="0"/>
              </a:rPr>
              <a:t>Nicht jeder nimmt positives Feedback einfach auf.</a:t>
            </a:r>
            <a:endParaRPr lang="de-DE" sz="2500" smtClean="0">
              <a:latin typeface="Arial" charset="0"/>
              <a:cs typeface="Arial" charset="0"/>
            </a:endParaRPr>
          </a:p>
          <a:p>
            <a:pPr algn="just"/>
            <a:r>
              <a:rPr lang="de-DE" sz="2500" smtClean="0">
                <a:latin typeface="Arial" charset="0"/>
                <a:cs typeface="Arial" charset="0"/>
              </a:rPr>
              <a:t>leider nicht davon ausgehen, dass ein Feedbackempfänger positive Rückmeldungen sofort annimmt.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z="4400" smtClean="0">
              <a:latin typeface="Arial" charset="0"/>
              <a:cs typeface="Arial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Sandwich- Methode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Gutes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Feedback ist kein Monolog, sondern der Auftakt zum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Dialog.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Was denken Sie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darüber?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davon trifft Ihrer Meinung nach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zu?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Wie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hätte es besser laufen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können?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könnten Sie das nächste Mal anders machen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Merke: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 Einsatz von Anerkennung und Kritik als Führungsinstrumente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de-DE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smtClean="0">
                <a:latin typeface="Arial" charset="0"/>
                <a:cs typeface="Arial" charset="0"/>
              </a:rPr>
              <a:t>         	Motivationskrisen</a:t>
            </a:r>
          </a:p>
        </p:txBody>
      </p:sp>
      <p:pic>
        <p:nvPicPr>
          <p:cNvPr id="43010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0" y="3113088"/>
            <a:ext cx="3048000" cy="2032000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smtClean="0">
                <a:latin typeface="Arial" charset="0"/>
                <a:cs typeface="Arial" charset="0"/>
              </a:rPr>
              <a:t> 6 Motivationsfehler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>
                <a:latin typeface="Arial" charset="0"/>
                <a:cs typeface="Arial" charset="0"/>
              </a:rPr>
              <a:t>Unklare Kommunikation </a:t>
            </a:r>
          </a:p>
          <a:p>
            <a:r>
              <a:rPr lang="de-DE" smtClean="0">
                <a:latin typeface="Arial" charset="0"/>
                <a:cs typeface="Arial" charset="0"/>
              </a:rPr>
              <a:t>Missachtete Veränderungswünsche</a:t>
            </a:r>
          </a:p>
          <a:p>
            <a:r>
              <a:rPr lang="de-DE" smtClean="0">
                <a:latin typeface="Arial" charset="0"/>
                <a:cs typeface="Arial" charset="0"/>
              </a:rPr>
              <a:t>Ungelöste Teamkonflikte</a:t>
            </a:r>
          </a:p>
          <a:p>
            <a:r>
              <a:rPr lang="de-DE" smtClean="0">
                <a:latin typeface="Arial" charset="0"/>
                <a:cs typeface="Arial" charset="0"/>
              </a:rPr>
              <a:t>Enttäuschte Erwartungen</a:t>
            </a:r>
          </a:p>
          <a:p>
            <a:r>
              <a:rPr lang="de-DE" smtClean="0">
                <a:latin typeface="Arial" charset="0"/>
                <a:cs typeface="Arial" charset="0"/>
              </a:rPr>
              <a:t>Illoyales Verhalten</a:t>
            </a:r>
          </a:p>
          <a:p>
            <a:r>
              <a:rPr lang="de-DE" smtClean="0">
                <a:latin typeface="Arial" charset="0"/>
                <a:cs typeface="Arial" charset="0"/>
              </a:rPr>
              <a:t>Mitarbeiter im Stich lassen</a:t>
            </a:r>
          </a:p>
          <a:p>
            <a:endParaRPr lang="de-DE" b="1" smtClean="0"/>
          </a:p>
          <a:p>
            <a:endParaRPr lang="de-DE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smtClean="0">
                <a:latin typeface="Arial" charset="0"/>
                <a:cs typeface="Arial" charset="0"/>
              </a:rPr>
              <a:t>Was kommt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2133600"/>
            <a:ext cx="2124075" cy="1412875"/>
          </a:xfr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11838" y="2205038"/>
            <a:ext cx="21605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59113" y="4932363"/>
            <a:ext cx="230505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smtClean="0">
                <a:latin typeface="Arial" charset="0"/>
                <a:cs typeface="Arial" charset="0"/>
              </a:rPr>
              <a:t>4 Wesentliche Punkte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>
                <a:latin typeface="Arial" charset="0"/>
                <a:cs typeface="Arial" charset="0"/>
              </a:rPr>
              <a:t>die oft loben und Anerkennung für gute Leistung zeigen.</a:t>
            </a:r>
          </a:p>
          <a:p>
            <a:r>
              <a:rPr lang="de-DE" smtClean="0">
                <a:latin typeface="Arial" charset="0"/>
                <a:cs typeface="Arial" charset="0"/>
              </a:rPr>
              <a:t>die an der Meinung ihrer Mitarbeiter interessiert sind.</a:t>
            </a:r>
          </a:p>
          <a:p>
            <a:r>
              <a:rPr lang="de-DE" smtClean="0">
                <a:latin typeface="Arial" charset="0"/>
                <a:cs typeface="Arial" charset="0"/>
              </a:rPr>
              <a:t>die sich für den Mitarbeiter als Menschen interessieren.</a:t>
            </a:r>
          </a:p>
          <a:p>
            <a:r>
              <a:rPr lang="de-DE" smtClean="0">
                <a:latin typeface="Arial" charset="0"/>
                <a:cs typeface="Arial" charset="0"/>
              </a:rPr>
              <a:t>Eine Arbeit, die passt.</a:t>
            </a:r>
          </a:p>
          <a:p>
            <a:r>
              <a:rPr lang="de-DE" smtClean="0">
                <a:latin typeface="Arial" charset="0"/>
                <a:cs typeface="Arial" charset="0"/>
              </a:rPr>
              <a:t>Menschen sind auch dann motiviert, wenn sie gebraucht und gefordert werden, sie sich wohlfühlen und gute Leistungen erbringen.</a:t>
            </a:r>
          </a:p>
          <a:p>
            <a:endParaRPr lang="de-DE" smtClean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			Vielen dank</a:t>
            </a:r>
          </a:p>
        </p:txBody>
      </p:sp>
      <p:pic>
        <p:nvPicPr>
          <p:cNvPr id="46082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05163" y="3290888"/>
            <a:ext cx="2733675" cy="1676400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smtClean="0">
                <a:latin typeface="Arial" charset="0"/>
                <a:cs typeface="Arial" charset="0"/>
              </a:rPr>
              <a:t>Mehrwert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de-DE" smtClean="0">
                <a:latin typeface="Arial" charset="0"/>
                <a:cs typeface="Arial" charset="0"/>
              </a:rPr>
              <a:t>                         </a:t>
            </a:r>
          </a:p>
          <a:p>
            <a:pPr marL="0" indent="0">
              <a:buFont typeface="Wingdings 2" pitchFamily="18" charset="2"/>
              <a:buNone/>
            </a:pPr>
            <a:r>
              <a:rPr lang="de-DE" smtClean="0">
                <a:latin typeface="Arial" charset="0"/>
                <a:cs typeface="Arial" charset="0"/>
              </a:rPr>
              <a:t>		     Selbsterkenntnis / Menschenkenntnis</a:t>
            </a:r>
          </a:p>
          <a:p>
            <a:pPr marL="0" indent="0">
              <a:buFont typeface="Wingdings 2" pitchFamily="18" charset="2"/>
              <a:buNone/>
            </a:pPr>
            <a:r>
              <a:rPr lang="de-DE" smtClean="0"/>
              <a:t>                            </a:t>
            </a:r>
            <a:r>
              <a:rPr lang="de-DE" smtClean="0">
                <a:latin typeface="Arial" charset="0"/>
                <a:cs typeface="Arial" charset="0"/>
              </a:rPr>
              <a:t>stärken Ihre Führungskompetenz.</a:t>
            </a:r>
          </a:p>
          <a:p>
            <a:pPr marL="0" indent="0">
              <a:buFont typeface="Wingdings 2" pitchFamily="18" charset="2"/>
              <a:buNone/>
            </a:pPr>
            <a:r>
              <a:rPr lang="de-DE" smtClean="0">
                <a:latin typeface="Arial" charset="0"/>
                <a:cs typeface="Arial" charset="0"/>
              </a:rPr>
              <a:t>                         Förderung von Leistungsbereitschaft. </a:t>
            </a:r>
          </a:p>
          <a:p>
            <a:pPr marL="0" indent="0">
              <a:buFont typeface="Wingdings 2" pitchFamily="18" charset="2"/>
              <a:buNone/>
            </a:pPr>
            <a:r>
              <a:rPr lang="de-DE" smtClean="0"/>
              <a:t>                                  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5654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			</a:t>
            </a:r>
          </a:p>
        </p:txBody>
      </p:sp>
      <p:pic>
        <p:nvPicPr>
          <p:cNvPr id="1843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87675" y="2565400"/>
            <a:ext cx="2979738" cy="1982788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		</a:t>
            </a:r>
            <a:r>
              <a:rPr lang="de-DE" sz="4400" smtClean="0">
                <a:latin typeface="Arial" charset="0"/>
                <a:cs typeface="Arial" charset="0"/>
              </a:rPr>
              <a:t>Warum arbeiten wir?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e-DE" smtClean="0">
                <a:latin typeface="Arial" charset="0"/>
                <a:cs typeface="Arial" charset="0"/>
              </a:rPr>
              <a:t>„Damit wir unseren Lebensunterhalt bestreiten können.“</a:t>
            </a:r>
          </a:p>
          <a:p>
            <a:pPr algn="just"/>
            <a:r>
              <a:rPr lang="de-DE" smtClean="0">
                <a:latin typeface="Arial" charset="0"/>
                <a:cs typeface="Arial" charset="0"/>
              </a:rPr>
              <a:t>Eine solche Antwort wird nicht jeder Arbeitsmotivation gerecht.</a:t>
            </a:r>
          </a:p>
          <a:p>
            <a:pPr algn="just"/>
            <a:r>
              <a:rPr lang="de-DE" smtClean="0">
                <a:latin typeface="Arial" charset="0"/>
                <a:cs typeface="Arial" charset="0"/>
              </a:rPr>
              <a:t>die außerhalb der Arbeit liegen.</a:t>
            </a:r>
          </a:p>
          <a:p>
            <a:r>
              <a:rPr lang="de-DE" smtClean="0">
                <a:latin typeface="Arial" charset="0"/>
                <a:cs typeface="Arial" charset="0"/>
              </a:rPr>
              <a:t>die in der Arbeit selbst liegen.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Motive zielen auf die Erfüllung von Bedürfnissen ab.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Materielle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Geld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Sicherheit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Immaterielle  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Kompetenz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Kontakt</a:t>
            </a:r>
          </a:p>
          <a:p>
            <a:pPr marL="514350" indent="-51435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Leistung 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400" smtClean="0">
                <a:latin typeface="Arial" charset="0"/>
                <a:cs typeface="Arial" charset="0"/>
              </a:rPr>
              <a:t>           Bedürfnispyramide</a:t>
            </a:r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68538" y="2492375"/>
            <a:ext cx="4656137" cy="3094038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		</a:t>
            </a:r>
            <a:r>
              <a:rPr lang="de-DE" sz="4400" smtClean="0">
                <a:latin typeface="Arial" charset="0"/>
                <a:cs typeface="Arial" charset="0"/>
              </a:rPr>
              <a:t>Mitarbeiterführung</a:t>
            </a:r>
          </a:p>
        </p:txBody>
      </p:sp>
      <p:pic>
        <p:nvPicPr>
          <p:cNvPr id="22530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62313" y="3259138"/>
            <a:ext cx="2619375" cy="1743075"/>
          </a:xfr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Hyperion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591</Words>
  <Application>Microsoft Office PowerPoint</Application>
  <PresentationFormat>Bildschirmpräsentation (4:3)</PresentationFormat>
  <Paragraphs>161</Paragraphs>
  <Slides>31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Entwurfsvorlage</vt:lpstr>
      </vt:variant>
      <vt:variant>
        <vt:i4>4</vt:i4>
      </vt:variant>
      <vt:variant>
        <vt:lpstr>Folientitel</vt:lpstr>
      </vt:variant>
      <vt:variant>
        <vt:i4>31</vt:i4>
      </vt:variant>
    </vt:vector>
  </HeadingPairs>
  <TitlesOfParts>
    <vt:vector size="39" baseType="lpstr">
      <vt:lpstr>Constantia</vt:lpstr>
      <vt:lpstr>Arial</vt:lpstr>
      <vt:lpstr>Calibri</vt:lpstr>
      <vt:lpstr>Wingdings 2</vt:lpstr>
      <vt:lpstr>Hyperion</vt:lpstr>
      <vt:lpstr>Hyperion</vt:lpstr>
      <vt:lpstr>Hyperion</vt:lpstr>
      <vt:lpstr>Hyperion</vt:lpstr>
      <vt:lpstr>   Mitarbeitermotivation</vt:lpstr>
      <vt:lpstr>Zu mir</vt:lpstr>
      <vt:lpstr>Was kommt</vt:lpstr>
      <vt:lpstr>Mehrwert </vt:lpstr>
      <vt:lpstr>   </vt:lpstr>
      <vt:lpstr>  Warum arbeiten wir?</vt:lpstr>
      <vt:lpstr>Folie 7</vt:lpstr>
      <vt:lpstr>           Bedürfnispyramide</vt:lpstr>
      <vt:lpstr>  Mitarbeiterführung</vt:lpstr>
      <vt:lpstr>    </vt:lpstr>
      <vt:lpstr>Folie 11</vt:lpstr>
      <vt:lpstr>Folie 12</vt:lpstr>
      <vt:lpstr>                                                Führungsstile</vt:lpstr>
      <vt:lpstr>Führungsstil verbessern</vt:lpstr>
      <vt:lpstr>Folie 15</vt:lpstr>
      <vt:lpstr> Persönlichkeiten erkennen/fördern</vt:lpstr>
      <vt:lpstr>                Der Dynamiker</vt:lpstr>
      <vt:lpstr>                  Der Logiker </vt:lpstr>
      <vt:lpstr>            Der Emphatiker</vt:lpstr>
      <vt:lpstr> </vt:lpstr>
      <vt:lpstr>Die Regeln der Kommunikation</vt:lpstr>
      <vt:lpstr>direktiv</vt:lpstr>
      <vt:lpstr>  informativ</vt:lpstr>
      <vt:lpstr>fürsorglich</vt:lpstr>
      <vt:lpstr>Feedbackregeln</vt:lpstr>
      <vt:lpstr>Folie 26</vt:lpstr>
      <vt:lpstr>Folie 27</vt:lpstr>
      <vt:lpstr>          Motivationskrisen</vt:lpstr>
      <vt:lpstr> 6 Motivationsfehler </vt:lpstr>
      <vt:lpstr>4 Wesentliche Punkte </vt:lpstr>
      <vt:lpstr>   Vielen dank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User</dc:creator>
  <cp:lastModifiedBy>Höher Management</cp:lastModifiedBy>
  <cp:revision>287</cp:revision>
  <dcterms:created xsi:type="dcterms:W3CDTF">2015-10-16T08:15:56Z</dcterms:created>
  <dcterms:modified xsi:type="dcterms:W3CDTF">2015-10-20T16:03:05Z</dcterms:modified>
</cp:coreProperties>
</file>